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tamaran Medium"/>
      <p:bold r:id="rId21"/>
    </p:embeddedFont>
    <p:embeddedFont>
      <p:font typeface="NanumSquare ExtraBold"/>
      <p:bold r:id="rId22"/>
    </p:embeddedFont>
    <p:embeddedFont>
      <p:font typeface="NanumSquare Regular"/>
      <p:regular r:id="rId23"/>
    </p:embeddedFont>
    <p:embeddedFont>
      <p:font typeface="NanumSquare Bold"/>
      <p:bold r:id="rId24"/>
    </p:embeddedFont>
    <p:embeddedFont>
      <p:font typeface="Pretendard Bold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23" Target="fonts/font3.fntdata" Type="http://schemas.openxmlformats.org/officeDocument/2006/relationships/font"/><Relationship Id="rId24" Target="fonts/font4.fntdata" Type="http://schemas.openxmlformats.org/officeDocument/2006/relationships/font"/><Relationship Id="rId25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1054_video_629423e.07027dc.mp4" Type="http://schemas.microsoft.com/office/2007/relationships/media"/><Relationship Id="rId4" Target="../media/1054_video_629423e.07027dc.mp4" Type="http://schemas.openxmlformats.org/officeDocument/2006/relationships/video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3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7.png" Type="http://schemas.openxmlformats.org/officeDocument/2006/relationships/image"/><Relationship Id="rId12" Target="../media/image6.png" Type="http://schemas.openxmlformats.org/officeDocument/2006/relationships/image"/><Relationship Id="rId13" Target="../media/image43.png" Type="http://schemas.openxmlformats.org/officeDocument/2006/relationships/image"/><Relationship Id="rId14" Target="../media/image25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22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16.png" Type="http://schemas.openxmlformats.org/officeDocument/2006/relationships/image"/><Relationship Id="rId12" Target="../media/image25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23.png" Type="http://schemas.openxmlformats.org/officeDocument/2006/relationships/image"/><Relationship Id="rId8" Target="../media/image7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7378700"/>
            <a:ext cx="16916400" cy="227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595100" y="990600"/>
            <a:ext cx="551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000" b="false" i="false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55900" y="3213100"/>
            <a:ext cx="12776200" cy="2489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949700" y="3390900"/>
            <a:ext cx="10388600" cy="214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4F565C"/>
                </a:solidFill>
                <a:ea typeface="NanumSquare ExtraBold"/>
              </a:rPr>
              <a:t>온</a:t>
            </a:r>
            <a:r>
              <a:rPr lang="en-US" sz="6500" b="false" i="false" u="none" strike="noStrike">
                <a:solidFill>
                  <a:srgbClr val="4F565C"/>
                </a:solidFill>
                <a:latin typeface="NanumSquare ExtraBold"/>
              </a:rPr>
              <a:t>,</a:t>
            </a:r>
            <a:r>
              <a:rPr lang="ko-KR" sz="6500" b="false" i="false" u="none" strike="noStrike">
                <a:solidFill>
                  <a:srgbClr val="4F565C"/>
                </a:solidFill>
                <a:ea typeface="NanumSquare ExtraBold"/>
              </a:rPr>
              <a:t>습도</a:t>
            </a:r>
            <a:r>
              <a:rPr lang="en-US" sz="65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6500" b="false" i="false" u="none" strike="noStrike">
                <a:solidFill>
                  <a:srgbClr val="4F565C"/>
                </a:solidFill>
                <a:ea typeface="NanumSquare ExtraBold"/>
              </a:rPr>
              <a:t>원격관리</a:t>
            </a:r>
            <a:r>
              <a:rPr lang="en-US" sz="6500" b="false" i="false" u="none" strike="noStrike">
                <a:solidFill>
                  <a:srgbClr val="4F565C"/>
                </a:solidFill>
                <a:latin typeface="NanumSquare Extra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4F565C"/>
                </a:solidFill>
                <a:ea typeface="NanumSquare ExtraBold"/>
              </a:rPr>
              <a:t>웹</a:t>
            </a:r>
            <a:r>
              <a:rPr lang="en-US" sz="65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6500" b="false" i="false" u="none" strike="noStrike">
                <a:solidFill>
                  <a:srgbClr val="4F565C"/>
                </a:solidFill>
                <a:ea typeface="NanumSquare ExtraBold"/>
              </a:rPr>
              <a:t>애플리케이션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14700" y="4191000"/>
            <a:ext cx="571500" cy="59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4368800"/>
            <a:ext cx="431800" cy="241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886700" y="8255000"/>
            <a:ext cx="2514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NanumSquare Regular"/>
              </a:rPr>
              <a:t>손승일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2374900"/>
            <a:ext cx="9880600" cy="513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49000" y="4279900"/>
            <a:ext cx="62992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658600" y="3124200"/>
            <a:ext cx="669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실시간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습도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변화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그래프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58600" y="4800600"/>
            <a:ext cx="6908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최근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30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분정도의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습도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변화를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알려준다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52700" y="736600"/>
            <a:ext cx="4406900" cy="698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213100" y="889000"/>
            <a:ext cx="3263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결과</a:t>
            </a:r>
            <a:r>
              <a:rPr lang="en-US" sz="21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화면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19400" y="965200"/>
            <a:ext cx="254000" cy="26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502400" y="1041400"/>
            <a:ext cx="203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4600" y="3136900"/>
            <a:ext cx="9893300" cy="259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04600" y="4279900"/>
            <a:ext cx="59436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658600" y="3124200"/>
            <a:ext cx="669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일별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요약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58600" y="4800600"/>
            <a:ext cx="6908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각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날짜의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평균온도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최저온도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최고온도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평균습도를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 </a:t>
            </a:r>
          </a:p>
          <a:p>
            <a:pPr algn="l" lvl="0">
              <a:lnSpc>
                <a:spcPct val="114539"/>
              </a:lnSpc>
            </a:pP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     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알려준다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52700" y="736600"/>
            <a:ext cx="4406900" cy="698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213100" y="889000"/>
            <a:ext cx="3263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결과</a:t>
            </a:r>
            <a:r>
              <a:rPr lang="en-US" sz="21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화면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19400" y="965200"/>
            <a:ext cx="254000" cy="26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502400" y="1041400"/>
            <a:ext cx="203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2641600"/>
            <a:ext cx="9169400" cy="3746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04600" y="4279900"/>
            <a:ext cx="59436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658600" y="3124200"/>
            <a:ext cx="669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모터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제어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58600" y="4800600"/>
            <a:ext cx="6908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실시간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온습도를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확인하면서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사용자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임의로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 </a:t>
            </a:r>
          </a:p>
          <a:p>
            <a:pPr algn="l" lvl="0">
              <a:lnSpc>
                <a:spcPct val="114539"/>
              </a:lnSpc>
            </a:pP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     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아두이노의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모터를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작동시킬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수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있다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52700" y="736600"/>
            <a:ext cx="4406900" cy="698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213100" y="889000"/>
            <a:ext cx="3263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결과</a:t>
            </a:r>
            <a:r>
              <a:rPr lang="en-US" sz="21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화면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19400" y="965200"/>
            <a:ext cx="254000" cy="26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502400" y="1041400"/>
            <a:ext cx="203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"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trim st="0"/>
                </p14:media>
              </p:ext>
            </p:extLst>
          </p:nvPr>
        </p:nvPicPr>
        <p:blipFill>
          <a:blip r:embed="rId2"/>
          <a:stretch>
            <a:fillRect/>
          </a:stretch>
        </p:blipFill>
        <p:spPr>
          <a:xfrm rot="0">
            <a:off x="2260600" y="1054100"/>
            <a:ext cx="14541500" cy="817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71700" y="-3136900"/>
            <a:ext cx="19634200" cy="2009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975100" y="6591300"/>
            <a:ext cx="10350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4F565C"/>
                </a:solidFill>
                <a:ea typeface="NanumSquare ExtraBold"/>
              </a:rPr>
              <a:t>추후</a:t>
            </a:r>
            <a:r>
              <a:rPr lang="en-US" sz="48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4800" b="false" i="false" u="none" strike="noStrike">
                <a:solidFill>
                  <a:srgbClr val="4F565C"/>
                </a:solidFill>
                <a:ea typeface="NanumSquare ExtraBold"/>
              </a:rPr>
              <a:t>개선사항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4102100"/>
            <a:ext cx="4216400" cy="454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14900" y="4102100"/>
            <a:ext cx="4229100" cy="454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4102100"/>
            <a:ext cx="4229100" cy="454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73100" y="4102100"/>
            <a:ext cx="4229100" cy="454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6870700" y="6362700"/>
            <a:ext cx="45466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5800" y="4089400"/>
            <a:ext cx="169164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2628900" y="6362700"/>
            <a:ext cx="4546600" cy="127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651500" y="1955800"/>
            <a:ext cx="6985000" cy="1117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692900" y="2197100"/>
            <a:ext cx="5156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추후</a:t>
            </a:r>
            <a:r>
              <a:rPr lang="en-US" sz="3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개선사항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070600" y="2298700"/>
            <a:ext cx="406400" cy="419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1912600" y="2425700"/>
            <a:ext cx="317500" cy="1778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6146800"/>
            <a:ext cx="2743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사용자가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임의로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설정한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값에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따라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자동으로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변경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10200" y="6146800"/>
            <a:ext cx="2743200" cy="95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사용자가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요약표에서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보고싶은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값을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설정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가능하게</a:t>
            </a:r>
            <a:r>
              <a:rPr lang="en-US" sz="18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true" i="false" u="none" strike="noStrike">
                <a:solidFill>
                  <a:srgbClr val="4F565C"/>
                </a:solidFill>
                <a:ea typeface="NanumSquare Regular"/>
              </a:rPr>
              <a:t>변경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07600" y="6146800"/>
            <a:ext cx="2743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FFFFFF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FFFFFF"/>
                </a:solidFill>
                <a:ea typeface="NanumSquare Regular"/>
              </a:rPr>
              <a:t>그래프</a:t>
            </a:r>
            <a:r>
              <a:rPr lang="en-US" sz="1800" b="false" i="false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NanumSquare Regular"/>
              </a:rPr>
              <a:t>만으로는</a:t>
            </a:r>
            <a:r>
              <a:rPr lang="en-US" sz="1800" b="false" i="false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NanumSquare Regular"/>
              </a:rPr>
              <a:t>실시간</a:t>
            </a:r>
            <a:r>
              <a:rPr lang="en-US" sz="1800" b="false" i="false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NanumSquare Regular"/>
              </a:rPr>
              <a:t>온습도</a:t>
            </a:r>
            <a:r>
              <a:rPr lang="en-US" sz="1800" b="false" i="false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NanumSquare Regular"/>
              </a:rPr>
              <a:t>파악이</a:t>
            </a:r>
            <a:r>
              <a:rPr lang="en-US" sz="1800" b="false" i="false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NanumSquare Regular"/>
              </a:rPr>
              <a:t>힘듦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5800" y="4114800"/>
            <a:ext cx="14605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true" i="false" u="none" strike="noStrike">
                <a:solidFill>
                  <a:srgbClr val="C2C2C2"/>
                </a:solidFill>
                <a:highlight>
                  <a:srgbClr val="EEEEEE"/>
                </a:highlight>
                <a:latin typeface="NanumSquare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65700" y="4064000"/>
            <a:ext cx="14859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500" b="true" i="false" u="none" strike="noStrike">
                <a:solidFill>
                  <a:srgbClr val="9E9E9E"/>
                </a:solidFill>
                <a:latin typeface="NanumSquare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6400" y="4064000"/>
            <a:ext cx="1625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CAD2D7"/>
                </a:solidFill>
                <a:latin typeface="NanumSquare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7100" y="5308600"/>
            <a:ext cx="1384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true" i="false" u="none" strike="noStrike">
                <a:solidFill>
                  <a:srgbClr val="595959"/>
                </a:solidFill>
                <a:ea typeface="Pretendard Bold"/>
              </a:rPr>
              <a:t>모터</a:t>
            </a:r>
            <a:r>
              <a:rPr lang="en-US" sz="2800" b="tru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true" i="false" u="none" strike="noStrike">
                <a:solidFill>
                  <a:srgbClr val="595959"/>
                </a:solidFill>
                <a:ea typeface="Pretendard Bold"/>
              </a:rPr>
              <a:t>제어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92700" y="5308600"/>
            <a:ext cx="1384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일별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요약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86900" y="5308600"/>
            <a:ext cx="3517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실시간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온습도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수치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제공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59000" y="-3200400"/>
            <a:ext cx="19050000" cy="2018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975100" y="6591300"/>
            <a:ext cx="10350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4F565C"/>
                </a:solidFill>
                <a:ea typeface="NanumSquare ExtraBold"/>
              </a:rPr>
              <a:t>아이디어</a:t>
            </a:r>
            <a:r>
              <a:rPr lang="en-US" sz="48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4800" b="false" i="false" u="none" strike="noStrike">
                <a:solidFill>
                  <a:srgbClr val="4F565C"/>
                </a:solidFill>
                <a:ea typeface="NanumSquare ExtraBold"/>
              </a:rPr>
              <a:t>및</a:t>
            </a:r>
            <a:r>
              <a:rPr lang="en-US" sz="48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4800" b="false" i="false" u="none" strike="noStrike">
                <a:solidFill>
                  <a:srgbClr val="4F565C"/>
                </a:solidFill>
                <a:ea typeface="NanumSquare ExtraBold"/>
              </a:rPr>
              <a:t>설계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5800" y="1536700"/>
            <a:ext cx="8661400" cy="709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59900" y="5600700"/>
            <a:ext cx="82423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994900" y="4914900"/>
            <a:ext cx="669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장기적인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온습도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관리가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필요한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스마트팜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4900" y="6223000"/>
            <a:ext cx="6908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많은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수를관리하려면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원격이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용이하다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. 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565400" y="2197100"/>
            <a:ext cx="5156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스마트</a:t>
            </a:r>
            <a:r>
              <a:rPr lang="en-US" sz="3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팜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5800" y="1536700"/>
            <a:ext cx="8661400" cy="709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59900" y="5600700"/>
            <a:ext cx="82423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994900" y="4914900"/>
            <a:ext cx="669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주거구역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내부의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환기를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컴퓨터로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손쉽게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4900" y="6223000"/>
            <a:ext cx="6908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모터에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연결하는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물건에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따라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사용범위가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늘어난다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 </a:t>
            </a:r>
          </a:p>
          <a:p>
            <a:pPr algn="l" lvl="0">
              <a:lnSpc>
                <a:spcPct val="114539"/>
              </a:lnSpc>
            </a:pP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     ex)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커튼</a:t>
            </a:r>
            <a:r>
              <a:rPr lang="en-US" sz="2000" b="true" i="false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2000" b="true" i="false" u="none" strike="noStrike">
                <a:solidFill>
                  <a:srgbClr val="4F565C"/>
                </a:solidFill>
                <a:ea typeface="NanumSquare Regular"/>
              </a:rPr>
              <a:t>창문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565400" y="2197100"/>
            <a:ext cx="5156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주택</a:t>
            </a:r>
            <a:r>
              <a:rPr lang="en-US" sz="3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내부</a:t>
            </a:r>
            <a:r>
              <a:rPr lang="en-US" sz="3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관리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5800" y="1536700"/>
            <a:ext cx="8661400" cy="709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59900" y="5600700"/>
            <a:ext cx="82423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994900" y="4914900"/>
            <a:ext cx="669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센서만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바꾸면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가스의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경우에도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사용가능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4900" y="6223000"/>
            <a:ext cx="6908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가스의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농도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가스를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보관하는통의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압력을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읽는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센서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사용</a:t>
            </a:r>
          </a:p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 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가스관리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시스템으로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변경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용이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565400" y="2197100"/>
            <a:ext cx="5156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가스</a:t>
            </a:r>
            <a:r>
              <a:rPr lang="en-US" sz="3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관리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71700" y="-3136900"/>
            <a:ext cx="19634200" cy="2009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975100" y="6591300"/>
            <a:ext cx="10350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4F565C"/>
                </a:solidFill>
                <a:ea typeface="NanumSquare ExtraBold"/>
              </a:rPr>
              <a:t>결과</a:t>
            </a:r>
            <a:r>
              <a:rPr lang="en-US" sz="48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4800" b="false" i="false" u="none" strike="noStrike">
                <a:solidFill>
                  <a:srgbClr val="4F565C"/>
                </a:solidFill>
                <a:ea typeface="NanumSquare ExtraBold"/>
              </a:rPr>
              <a:t>화면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33600" y="3276600"/>
            <a:ext cx="5664200" cy="515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520000">
            <a:off x="5702300" y="5092700"/>
            <a:ext cx="70866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47200" y="3708400"/>
            <a:ext cx="82423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47200" y="4965700"/>
            <a:ext cx="82423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47200" y="6223000"/>
            <a:ext cx="82423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47200" y="7467600"/>
            <a:ext cx="82423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388100" y="9055100"/>
            <a:ext cx="551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000" b="false" i="false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93400" y="4203700"/>
            <a:ext cx="59309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아두이노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: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데이터수집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모터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, LCD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로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온습도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표시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98100" y="3048000"/>
            <a:ext cx="4737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각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역활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565400" y="2197100"/>
            <a:ext cx="5156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4F565C"/>
                </a:solidFill>
                <a:ea typeface="NanumSquare ExtraBold"/>
              </a:rPr>
              <a:t>설계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693400" y="5435600"/>
            <a:ext cx="59309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라즈베리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파이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: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데이터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저장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아두이노와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우분투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연결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06100" y="6527800"/>
            <a:ext cx="59309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우분투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: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웹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애플리케이션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제어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데이터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읽고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활용</a:t>
            </a:r>
          </a:p>
          <a:p>
            <a:pPr algn="l" lvl="0">
              <a:lnSpc>
                <a:spcPct val="166000"/>
              </a:lnSpc>
            </a:pP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             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모터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제어명령</a:t>
            </a:r>
            <a:r>
              <a:rPr lang="en-US" sz="18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false" i="false" u="none" strike="noStrike">
                <a:solidFill>
                  <a:srgbClr val="4F565C"/>
                </a:solidFill>
                <a:ea typeface="NanumSquare Regular"/>
              </a:rPr>
              <a:t>하달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867900" y="4076700"/>
            <a:ext cx="571500" cy="571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969500" y="4203700"/>
            <a:ext cx="3556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NanumSquare Bold"/>
              </a:rPr>
              <a:t>1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867900" y="5295900"/>
            <a:ext cx="571500" cy="571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9969500" y="5435600"/>
            <a:ext cx="3556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NanumSquare Bold"/>
              </a:rPr>
              <a:t>2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867900" y="6527800"/>
            <a:ext cx="571500" cy="571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9969500" y="6654800"/>
            <a:ext cx="3556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NanumSquare Bol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66900" y="1714500"/>
            <a:ext cx="14871700" cy="6858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52700" y="736600"/>
            <a:ext cx="4406900" cy="698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213100" y="889000"/>
            <a:ext cx="3263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결과</a:t>
            </a:r>
            <a:r>
              <a:rPr lang="en-US" sz="21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화면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19400" y="965200"/>
            <a:ext cx="254000" cy="266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6502400" y="1041400"/>
            <a:ext cx="2032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906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9906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9906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2374900"/>
            <a:ext cx="9880600" cy="513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49000" y="4279900"/>
            <a:ext cx="62992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658600" y="3124200"/>
            <a:ext cx="669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실시간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온도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변화</a:t>
            </a:r>
            <a:r>
              <a:rPr lang="en-US" sz="24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false" i="false" u="none" strike="noStrike">
                <a:solidFill>
                  <a:srgbClr val="4F565C"/>
                </a:solidFill>
                <a:ea typeface="NanumSquare ExtraBold"/>
              </a:rPr>
              <a:t>그래프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58600" y="4800600"/>
            <a:ext cx="6908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4F565C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최근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30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분정도의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온도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변화를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false" i="false" u="none" strike="noStrike">
                <a:solidFill>
                  <a:srgbClr val="4F565C"/>
                </a:solidFill>
                <a:ea typeface="NanumSquare Regular"/>
              </a:rPr>
              <a:t>알려준다</a:t>
            </a:r>
            <a:r>
              <a:rPr lang="en-US" sz="2000" b="false" i="false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52700" y="736600"/>
            <a:ext cx="4406900" cy="698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213100" y="889000"/>
            <a:ext cx="3263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결과</a:t>
            </a:r>
            <a:r>
              <a:rPr lang="en-US" sz="2100" b="false" i="false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100" b="false" i="false" u="none" strike="noStrike">
                <a:solidFill>
                  <a:srgbClr val="4F565C"/>
                </a:solidFill>
                <a:ea typeface="NanumSquare ExtraBold"/>
              </a:rPr>
              <a:t>화면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19400" y="965200"/>
            <a:ext cx="254000" cy="26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502400" y="1041400"/>
            <a:ext cx="203200" cy="114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